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7" r:id="rId4"/>
    <p:sldId id="268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22673-76B5-6E43-A3DB-F984E12980BC}" type="datetimeFigureOut">
              <a:rPr lang="en-US" smtClean="0"/>
              <a:t>5/20/13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D463D-2797-9546-B743-206298C10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76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545AC-68C3-3545-93A1-FB02E576B6EE}" type="slidenum">
              <a:rPr lang="en-GB"/>
              <a:pPr/>
              <a:t>10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4E18B-5771-5743-A192-3C10FA3EDB68}" type="slidenum">
              <a:rPr lang="en-GB"/>
              <a:pPr/>
              <a:t>11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7A9B64-7CBB-114A-BA83-F223387E0415}" type="slidenum">
              <a:rPr lang="en-GB"/>
              <a:pPr/>
              <a:t>12</a:t>
            </a:fld>
            <a:endParaRPr lang="en-GB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7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3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2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7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0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6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0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3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15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1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FB711-E9FD-0544-A87C-0B6AAC5F330A}" type="datetimeFigureOut">
              <a:rPr lang="en-US" smtClean="0"/>
              <a:t>5/20/13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B6A38-3EFD-FA41-8A2C-8C3078CD5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wmf"/><Relationship Id="rId12" Type="http://schemas.openxmlformats.org/officeDocument/2006/relationships/image" Target="../media/image16.wmf"/><Relationship Id="rId13" Type="http://schemas.openxmlformats.org/officeDocument/2006/relationships/image" Target="../media/image17.wmf"/><Relationship Id="rId14" Type="http://schemas.openxmlformats.org/officeDocument/2006/relationships/image" Target="../media/image18.wmf"/><Relationship Id="rId15" Type="http://schemas.openxmlformats.org/officeDocument/2006/relationships/image" Target="../media/image19.wmf"/><Relationship Id="rId16" Type="http://schemas.openxmlformats.org/officeDocument/2006/relationships/image" Target="../media/image20.wmf"/><Relationship Id="rId17" Type="http://schemas.openxmlformats.org/officeDocument/2006/relationships/image" Target="../media/image21.wmf"/><Relationship Id="rId18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wmf"/><Relationship Id="rId6" Type="http://schemas.openxmlformats.org/officeDocument/2006/relationships/image" Target="../media/image10.wmf"/><Relationship Id="rId7" Type="http://schemas.openxmlformats.org/officeDocument/2006/relationships/image" Target="../media/image11.wmf"/><Relationship Id="rId8" Type="http://schemas.openxmlformats.org/officeDocument/2006/relationships/image" Target="../media/image12.wmf"/><Relationship Id="rId9" Type="http://schemas.openxmlformats.org/officeDocument/2006/relationships/image" Target="../media/image13.wmf"/><Relationship Id="rId10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wmf"/><Relationship Id="rId12" Type="http://schemas.openxmlformats.org/officeDocument/2006/relationships/image" Target="../media/image20.wmf"/><Relationship Id="rId13" Type="http://schemas.openxmlformats.org/officeDocument/2006/relationships/image" Target="../media/image21.wmf"/><Relationship Id="rId14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2.wmf"/><Relationship Id="rId6" Type="http://schemas.openxmlformats.org/officeDocument/2006/relationships/image" Target="../media/image13.wmf"/><Relationship Id="rId7" Type="http://schemas.openxmlformats.org/officeDocument/2006/relationships/image" Target="../media/image14.wmf"/><Relationship Id="rId8" Type="http://schemas.openxmlformats.org/officeDocument/2006/relationships/image" Target="../media/image16.wmf"/><Relationship Id="rId9" Type="http://schemas.openxmlformats.org/officeDocument/2006/relationships/image" Target="../media/image17.wmf"/><Relationship Id="rId10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wmf"/><Relationship Id="rId12" Type="http://schemas.openxmlformats.org/officeDocument/2006/relationships/image" Target="../media/image16.wmf"/><Relationship Id="rId13" Type="http://schemas.openxmlformats.org/officeDocument/2006/relationships/image" Target="../media/image17.wmf"/><Relationship Id="rId14" Type="http://schemas.openxmlformats.org/officeDocument/2006/relationships/image" Target="../media/image18.wmf"/><Relationship Id="rId15" Type="http://schemas.openxmlformats.org/officeDocument/2006/relationships/image" Target="../media/image19.wmf"/><Relationship Id="rId16" Type="http://schemas.openxmlformats.org/officeDocument/2006/relationships/image" Target="../media/image20.wmf"/><Relationship Id="rId17" Type="http://schemas.openxmlformats.org/officeDocument/2006/relationships/image" Target="../media/image21.wmf"/><Relationship Id="rId18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wmf"/><Relationship Id="rId6" Type="http://schemas.openxmlformats.org/officeDocument/2006/relationships/image" Target="../media/image10.wmf"/><Relationship Id="rId7" Type="http://schemas.openxmlformats.org/officeDocument/2006/relationships/image" Target="../media/image11.wmf"/><Relationship Id="rId8" Type="http://schemas.openxmlformats.org/officeDocument/2006/relationships/image" Target="../media/image12.wmf"/><Relationship Id="rId9" Type="http://schemas.openxmlformats.org/officeDocument/2006/relationships/image" Target="../media/image13.wmf"/><Relationship Id="rId10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319"/>
            <a:ext cx="7772400" cy="89375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Lunes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20 de mayo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709110"/>
            <a:ext cx="7772400" cy="3929690"/>
          </a:xfrm>
        </p:spPr>
        <p:txBody>
          <a:bodyPr/>
          <a:lstStyle/>
          <a:p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La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mesera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está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sirviendo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la comida</a:t>
            </a:r>
          </a:p>
          <a:p>
            <a:pPr algn="l"/>
            <a:endParaRPr lang="en-US" sz="2400" u="sng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OBJETIVOS: verb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Deber</a:t>
            </a:r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 and present </a:t>
            </a:r>
          </a:p>
          <a:p>
            <a:pPr algn="l"/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progressive</a:t>
            </a:r>
            <a:endParaRPr lang="en-US" sz="20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648" y="2806704"/>
            <a:ext cx="3757624" cy="3637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166" y="5268449"/>
            <a:ext cx="503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57C6"/>
                </a:solidFill>
                <a:latin typeface="Chalkduster"/>
                <a:cs typeface="Chalkduster"/>
              </a:rPr>
              <a:t>El </a:t>
            </a:r>
            <a:r>
              <a:rPr lang="en-US" dirty="0" err="1" smtClean="0">
                <a:solidFill>
                  <a:srgbClr val="FF57C6"/>
                </a:solidFill>
                <a:latin typeface="Chalkduster"/>
                <a:cs typeface="Chalkduster"/>
              </a:rPr>
              <a:t>niño</a:t>
            </a:r>
            <a:r>
              <a:rPr lang="en-US" dirty="0" smtClean="0">
                <a:solidFill>
                  <a:srgbClr val="FF57C6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FF57C6"/>
                </a:solidFill>
                <a:latin typeface="Chalkduster"/>
                <a:cs typeface="Chalkduster"/>
              </a:rPr>
              <a:t>está</a:t>
            </a:r>
            <a:r>
              <a:rPr lang="en-US" dirty="0" smtClean="0">
                <a:solidFill>
                  <a:srgbClr val="FF57C6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FF57C6"/>
                </a:solidFill>
                <a:latin typeface="Chalkduster"/>
                <a:cs typeface="Chalkduster"/>
              </a:rPr>
              <a:t>comiendo</a:t>
            </a:r>
            <a:r>
              <a:rPr lang="en-US" dirty="0" smtClean="0">
                <a:solidFill>
                  <a:srgbClr val="FF57C6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FF57C6"/>
                </a:solidFill>
                <a:latin typeface="Chalkduster"/>
                <a:cs typeface="Chalkduster"/>
              </a:rPr>
              <a:t>sandía</a:t>
            </a:r>
            <a:endParaRPr lang="en-US" dirty="0">
              <a:solidFill>
                <a:srgbClr val="FF57C6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9917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Parchment"/>
          <p:cNvSpPr>
            <a:spLocks noChangeArrowheads="1"/>
          </p:cNvSpPr>
          <p:nvPr/>
        </p:nvSpPr>
        <p:spPr bwMode="auto">
          <a:xfrm>
            <a:off x="1219200" y="2362200"/>
            <a:ext cx="6705600" cy="44958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AutoShape 3" descr="Shingle"/>
          <p:cNvSpPr>
            <a:spLocks noChangeArrowheads="1"/>
          </p:cNvSpPr>
          <p:nvPr/>
        </p:nvSpPr>
        <p:spPr bwMode="auto">
          <a:xfrm>
            <a:off x="0" y="0"/>
            <a:ext cx="9144000" cy="2362200"/>
          </a:xfrm>
          <a:prstGeom prst="flowChartExtract">
            <a:avLst/>
          </a:prstGeom>
          <a:pattFill prst="shingle">
            <a:fgClr>
              <a:srgbClr val="333333"/>
            </a:fgClr>
            <a:bgClr>
              <a:srgbClr val="FFCC99"/>
            </a:bgClr>
          </a:patt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88" name="Rectangle 4" descr="Woven mat"/>
          <p:cNvSpPr>
            <a:spLocks noChangeArrowheads="1"/>
          </p:cNvSpPr>
          <p:nvPr/>
        </p:nvSpPr>
        <p:spPr bwMode="auto">
          <a:xfrm>
            <a:off x="5943600" y="0"/>
            <a:ext cx="849313" cy="15462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7924800" y="5181600"/>
            <a:ext cx="1219200" cy="38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6390" name="Picture 6" descr="TN01323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613" y="5562600"/>
            <a:ext cx="11953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BD0877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491163"/>
            <a:ext cx="14478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BL00300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1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H01688_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438400"/>
            <a:ext cx="852488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5" name="Picture 11" descr="HH01602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14600"/>
            <a:ext cx="1566863" cy="131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7" name="Picture 13" descr="BS00637_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92550"/>
            <a:ext cx="15240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HH00874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1524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0" name="Picture 16" descr="SO01410_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1175"/>
            <a:ext cx="1257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Picture 17" descr="PE02232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62400"/>
            <a:ext cx="1790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18" descr="BD08777_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5626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Picture 19" descr="HH01923_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494338"/>
            <a:ext cx="13716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Picture 20" descr="HH00804_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38400"/>
            <a:ext cx="20574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5" name="Picture 21" descr="BD0877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152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6" name="Picture 22" descr="BD05148_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1524000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7" name="Picture 23" descr="BD08770_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473700"/>
            <a:ext cx="14478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1219200" y="5334000"/>
            <a:ext cx="67056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1219200" y="3810000"/>
            <a:ext cx="67056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27432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28956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60960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>
            <a:off x="44196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28194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>
            <a:off x="41148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>
            <a:off x="57150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>
            <a:off x="46482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>
            <a:off x="63246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1219200" y="381000"/>
            <a:ext cx="1226568" cy="461665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 smtClean="0">
                <a:latin typeface="Comic Sans MS" charset="0"/>
              </a:rPr>
              <a:t>La casa</a:t>
            </a:r>
            <a:endParaRPr lang="en-GB" dirty="0">
              <a:latin typeface="Comic Sans MS" charset="0"/>
            </a:endParaRPr>
          </a:p>
        </p:txBody>
      </p: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3835657" y="1419225"/>
            <a:ext cx="1167883" cy="40011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 err="1" smtClean="0">
                <a:latin typeface="Comic Sans MS" charset="0"/>
              </a:rPr>
              <a:t>techo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1371600" y="2971800"/>
            <a:ext cx="1295400" cy="646331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800" dirty="0" err="1" smtClean="0">
                <a:latin typeface="Comic Sans MS" charset="0"/>
              </a:rPr>
              <a:t>Mi</a:t>
            </a:r>
            <a:r>
              <a:rPr lang="en-GB" sz="1800" dirty="0" smtClean="0">
                <a:latin typeface="Comic Sans MS" charset="0"/>
              </a:rPr>
              <a:t> </a:t>
            </a:r>
            <a:r>
              <a:rPr lang="en-GB" sz="1800" dirty="0" err="1" smtClean="0">
                <a:latin typeface="Comic Sans MS" charset="0"/>
              </a:rPr>
              <a:t>habitación</a:t>
            </a:r>
            <a:endParaRPr lang="en-GB" sz="1800" dirty="0">
              <a:latin typeface="Comic Sans MS" charset="0"/>
            </a:endParaRPr>
          </a:p>
        </p:txBody>
      </p:sp>
      <p:sp>
        <p:nvSpPr>
          <p:cNvPr id="16425" name="Text Box 41"/>
          <p:cNvSpPr txBox="1">
            <a:spLocks noChangeArrowheads="1"/>
          </p:cNvSpPr>
          <p:nvPr/>
        </p:nvSpPr>
        <p:spPr bwMode="auto">
          <a:xfrm>
            <a:off x="2740314" y="2971800"/>
            <a:ext cx="1415472" cy="400110"/>
          </a:xfrm>
          <a:prstGeom prst="rect">
            <a:avLst/>
          </a:prstGeom>
          <a:solidFill>
            <a:srgbClr val="CCFFCC"/>
          </a:solidFill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 err="1" smtClean="0">
                <a:latin typeface="Comic Sans MS" charset="0"/>
              </a:rPr>
              <a:t>servicio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26" name="Text Box 42"/>
          <p:cNvSpPr txBox="1">
            <a:spLocks noChangeArrowheads="1"/>
          </p:cNvSpPr>
          <p:nvPr/>
        </p:nvSpPr>
        <p:spPr bwMode="auto">
          <a:xfrm>
            <a:off x="4191000" y="2971800"/>
            <a:ext cx="1447800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 err="1" smtClean="0">
                <a:latin typeface="Comic Sans MS" charset="0"/>
              </a:rPr>
              <a:t>baño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6019800" y="2971800"/>
            <a:ext cx="1676400" cy="646331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800" dirty="0" smtClean="0">
                <a:latin typeface="Comic Sans MS" charset="0"/>
              </a:rPr>
              <a:t>La </a:t>
            </a:r>
            <a:r>
              <a:rPr lang="en-GB" sz="1800" dirty="0" err="1" smtClean="0">
                <a:latin typeface="Comic Sans MS" charset="0"/>
              </a:rPr>
              <a:t>habitación</a:t>
            </a:r>
            <a:r>
              <a:rPr lang="en-GB" sz="1800" dirty="0" smtClean="0">
                <a:latin typeface="Comic Sans MS" charset="0"/>
              </a:rPr>
              <a:t> de </a:t>
            </a:r>
            <a:r>
              <a:rPr lang="en-GB" sz="1800" dirty="0" err="1" smtClean="0">
                <a:latin typeface="Comic Sans MS" charset="0"/>
              </a:rPr>
              <a:t>mis</a:t>
            </a:r>
            <a:r>
              <a:rPr lang="en-GB" sz="1800" dirty="0" smtClean="0">
                <a:latin typeface="Comic Sans MS" charset="0"/>
              </a:rPr>
              <a:t> padres</a:t>
            </a:r>
            <a:endParaRPr lang="en-GB" sz="1800" dirty="0">
              <a:latin typeface="Comic Sans MS" charset="0"/>
            </a:endParaRPr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1219200" y="4800600"/>
            <a:ext cx="1524000" cy="40011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La </a:t>
            </a:r>
            <a:r>
              <a:rPr lang="en-GB" sz="2000" dirty="0" err="1" smtClean="0">
                <a:latin typeface="Comic Sans MS" charset="0"/>
              </a:rPr>
              <a:t>escalera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>
            <a:off x="2895600" y="4495800"/>
            <a:ext cx="1447800" cy="584776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600" dirty="0" smtClean="0">
                <a:latin typeface="Comic Sans MS" charset="0"/>
              </a:rPr>
              <a:t>La </a:t>
            </a:r>
            <a:r>
              <a:rPr lang="en-GB" sz="1600" dirty="0" err="1" smtClean="0">
                <a:latin typeface="Comic Sans MS" charset="0"/>
              </a:rPr>
              <a:t>habitación</a:t>
            </a:r>
            <a:r>
              <a:rPr lang="en-GB" sz="1600" dirty="0" smtClean="0">
                <a:latin typeface="Comic Sans MS" charset="0"/>
              </a:rPr>
              <a:t> de los </a:t>
            </a:r>
            <a:r>
              <a:rPr lang="en-GB" sz="1600" dirty="0" err="1" smtClean="0">
                <a:latin typeface="Comic Sans MS" charset="0"/>
              </a:rPr>
              <a:t>juegos</a:t>
            </a:r>
            <a:endParaRPr lang="en-GB" sz="1600" dirty="0">
              <a:latin typeface="Comic Sans MS" charset="0"/>
            </a:endParaRP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4495800" y="4800600"/>
            <a:ext cx="1524000" cy="40011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La </a:t>
            </a:r>
            <a:r>
              <a:rPr lang="en-GB" sz="2000" dirty="0" err="1" smtClean="0">
                <a:latin typeface="Comic Sans MS" charset="0"/>
              </a:rPr>
              <a:t>oficina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6248400" y="4724400"/>
            <a:ext cx="1524000" cy="40011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La </a:t>
            </a:r>
            <a:r>
              <a:rPr lang="en-GB" sz="2000" dirty="0" err="1" smtClean="0">
                <a:latin typeface="Comic Sans MS" charset="0"/>
              </a:rPr>
              <a:t>sala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4" name="Text Box 50"/>
          <p:cNvSpPr txBox="1">
            <a:spLocks noChangeArrowheads="1"/>
          </p:cNvSpPr>
          <p:nvPr/>
        </p:nvSpPr>
        <p:spPr bwMode="auto">
          <a:xfrm>
            <a:off x="0" y="6248400"/>
            <a:ext cx="1219200" cy="400110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 err="1">
                <a:latin typeface="Comic Sans MS" charset="0"/>
              </a:rPr>
              <a:t>jardin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>
            <a:off x="1295400" y="6248400"/>
            <a:ext cx="1524000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La </a:t>
            </a:r>
            <a:r>
              <a:rPr lang="en-GB" sz="2000" dirty="0" err="1" smtClean="0">
                <a:latin typeface="Comic Sans MS" charset="0"/>
              </a:rPr>
              <a:t>entrada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6" name="Text Box 52"/>
          <p:cNvSpPr txBox="1">
            <a:spLocks noChangeArrowheads="1"/>
          </p:cNvSpPr>
          <p:nvPr/>
        </p:nvSpPr>
        <p:spPr bwMode="auto">
          <a:xfrm>
            <a:off x="3048000" y="6248400"/>
            <a:ext cx="1447800" cy="707886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smtClean="0">
                <a:latin typeface="Comic Sans MS" charset="0"/>
              </a:rPr>
              <a:t>La</a:t>
            </a:r>
            <a:endParaRPr lang="en-GB" sz="2000" dirty="0" smtClean="0">
              <a:latin typeface="Comic Sans MS" charset="0"/>
            </a:endParaRPr>
          </a:p>
          <a:p>
            <a:pPr algn="ctr"/>
            <a:r>
              <a:rPr lang="en-GB" sz="2000" dirty="0" err="1" smtClean="0">
                <a:latin typeface="Comic Sans MS" charset="0"/>
              </a:rPr>
              <a:t>escalera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>
            <a:off x="4724400" y="6248400"/>
            <a:ext cx="1524000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>
                <a:latin typeface="Comic Sans MS" charset="0"/>
              </a:rPr>
              <a:t>la </a:t>
            </a:r>
            <a:r>
              <a:rPr lang="en-GB" sz="2000" dirty="0" err="1" smtClean="0">
                <a:latin typeface="Comic Sans MS" charset="0"/>
              </a:rPr>
              <a:t>cocina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6477000" y="5943600"/>
            <a:ext cx="1295400" cy="707886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 err="1" smtClean="0">
                <a:latin typeface="Comic Sans MS" charset="0"/>
              </a:rPr>
              <a:t>comedor</a:t>
            </a:r>
            <a:endParaRPr lang="en-GB" sz="2000" dirty="0">
              <a:latin typeface="Comic Sans MS" charset="0"/>
            </a:endParaRPr>
          </a:p>
        </p:txBody>
      </p:sp>
      <p:sp>
        <p:nvSpPr>
          <p:cNvPr id="16439" name="Text Box 55"/>
          <p:cNvSpPr txBox="1">
            <a:spLocks noChangeArrowheads="1"/>
          </p:cNvSpPr>
          <p:nvPr/>
        </p:nvSpPr>
        <p:spPr bwMode="auto">
          <a:xfrm>
            <a:off x="7924800" y="5943600"/>
            <a:ext cx="1219200" cy="707886"/>
          </a:xfrm>
          <a:prstGeom prst="rect">
            <a:avLst/>
          </a:prstGeom>
          <a:solidFill>
            <a:schemeClr val="hlink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 smtClean="0">
                <a:latin typeface="Comic Sans MS" charset="0"/>
              </a:rPr>
              <a:t>el </a:t>
            </a:r>
            <a:r>
              <a:rPr lang="en-GB" sz="2000" dirty="0">
                <a:latin typeface="Comic Sans MS" charset="0"/>
              </a:rPr>
              <a:t>garage</a:t>
            </a:r>
          </a:p>
        </p:txBody>
      </p:sp>
    </p:spTree>
    <p:extLst>
      <p:ext uri="{BB962C8B-B14F-4D97-AF65-F5344CB8AC3E}">
        <p14:creationId xmlns:p14="http://schemas.microsoft.com/office/powerpoint/2010/main" val="5959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1" grpId="0" animBg="1" autoUpdateAnimBg="0"/>
      <p:bldP spid="16422" grpId="0" animBg="1" autoUpdateAnimBg="0"/>
      <p:bldP spid="16423" grpId="0" animBg="1" autoUpdateAnimBg="0"/>
      <p:bldP spid="16425" grpId="0" animBg="1" autoUpdateAnimBg="0"/>
      <p:bldP spid="16426" grpId="0" animBg="1" autoUpdateAnimBg="0"/>
      <p:bldP spid="16427" grpId="0" animBg="1" autoUpdateAnimBg="0"/>
      <p:bldP spid="16428" grpId="0" animBg="1" autoUpdateAnimBg="0"/>
      <p:bldP spid="16429" grpId="0" animBg="1" autoUpdateAnimBg="0"/>
      <p:bldP spid="16430" grpId="0" animBg="1" autoUpdateAnimBg="0"/>
      <p:bldP spid="16432" grpId="0" animBg="1" autoUpdateAnimBg="0"/>
      <p:bldP spid="16434" grpId="0" animBg="1" autoUpdateAnimBg="0"/>
      <p:bldP spid="16435" grpId="0" animBg="1" autoUpdateAnimBg="0"/>
      <p:bldP spid="16436" grpId="0" animBg="1" autoUpdateAnimBg="0"/>
      <p:bldP spid="16437" grpId="0" animBg="1" autoUpdateAnimBg="0"/>
      <p:bldP spid="16438" grpId="0" animBg="1" autoUpdateAnimBg="0"/>
      <p:bldP spid="1643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N01323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981200"/>
            <a:ext cx="11953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BD08772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144780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HH01688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57800"/>
            <a:ext cx="852488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5" descr="HH0160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566863" cy="131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BS00637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181600"/>
            <a:ext cx="15240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SO01410_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"/>
            <a:ext cx="1257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8" descr="PE02232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257800"/>
            <a:ext cx="1790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9" descr="BD08777_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76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0" descr="HH01923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3733800"/>
            <a:ext cx="137160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1" descr="HH00804_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18288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12" descr="BD05148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81200"/>
            <a:ext cx="1524000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3" name="Picture 13" descr="BD08770_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14478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6" name="AutoShape 36"/>
          <p:cNvSpPr>
            <a:spLocks noChangeArrowheads="1"/>
          </p:cNvSpPr>
          <p:nvPr/>
        </p:nvSpPr>
        <p:spPr bwMode="auto">
          <a:xfrm>
            <a:off x="381000" y="1524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1" name="AutoShape 41"/>
          <p:cNvSpPr>
            <a:spLocks noChangeArrowheads="1"/>
          </p:cNvSpPr>
          <p:nvPr/>
        </p:nvSpPr>
        <p:spPr bwMode="auto">
          <a:xfrm>
            <a:off x="533400" y="52578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2" name="AutoShape 42"/>
          <p:cNvSpPr>
            <a:spLocks noChangeArrowheads="1"/>
          </p:cNvSpPr>
          <p:nvPr/>
        </p:nvSpPr>
        <p:spPr bwMode="auto">
          <a:xfrm>
            <a:off x="457200" y="18288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3" name="AutoShape 43"/>
          <p:cNvSpPr>
            <a:spLocks noChangeArrowheads="1"/>
          </p:cNvSpPr>
          <p:nvPr/>
        </p:nvSpPr>
        <p:spPr bwMode="auto">
          <a:xfrm>
            <a:off x="457200" y="35052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4" name="AutoShape 44"/>
          <p:cNvSpPr>
            <a:spLocks noChangeArrowheads="1"/>
          </p:cNvSpPr>
          <p:nvPr/>
        </p:nvSpPr>
        <p:spPr bwMode="auto">
          <a:xfrm>
            <a:off x="3810000" y="51054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5" name="AutoShape 45"/>
          <p:cNvSpPr>
            <a:spLocks noChangeArrowheads="1"/>
          </p:cNvSpPr>
          <p:nvPr/>
        </p:nvSpPr>
        <p:spPr bwMode="auto">
          <a:xfrm>
            <a:off x="3733800" y="33528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6" name="AutoShape 46"/>
          <p:cNvSpPr>
            <a:spLocks noChangeArrowheads="1"/>
          </p:cNvSpPr>
          <p:nvPr/>
        </p:nvSpPr>
        <p:spPr bwMode="auto">
          <a:xfrm>
            <a:off x="3581400" y="16764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7" name="AutoShape 47"/>
          <p:cNvSpPr>
            <a:spLocks noChangeArrowheads="1"/>
          </p:cNvSpPr>
          <p:nvPr/>
        </p:nvSpPr>
        <p:spPr bwMode="auto">
          <a:xfrm>
            <a:off x="3505200" y="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8" name="AutoShape 48"/>
          <p:cNvSpPr>
            <a:spLocks noChangeArrowheads="1"/>
          </p:cNvSpPr>
          <p:nvPr/>
        </p:nvSpPr>
        <p:spPr bwMode="auto">
          <a:xfrm>
            <a:off x="7162800" y="52578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9" name="AutoShape 49"/>
          <p:cNvSpPr>
            <a:spLocks noChangeArrowheads="1"/>
          </p:cNvSpPr>
          <p:nvPr/>
        </p:nvSpPr>
        <p:spPr bwMode="auto">
          <a:xfrm>
            <a:off x="7086600" y="35052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0" name="AutoShape 50"/>
          <p:cNvSpPr>
            <a:spLocks noChangeArrowheads="1"/>
          </p:cNvSpPr>
          <p:nvPr/>
        </p:nvSpPr>
        <p:spPr bwMode="auto">
          <a:xfrm>
            <a:off x="7010400" y="175260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1" name="AutoShape 51"/>
          <p:cNvSpPr>
            <a:spLocks noChangeArrowheads="1"/>
          </p:cNvSpPr>
          <p:nvPr/>
        </p:nvSpPr>
        <p:spPr bwMode="auto">
          <a:xfrm>
            <a:off x="7010400" y="0"/>
            <a:ext cx="1676400" cy="16002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699" y="9117"/>
                  <a:pt x="2699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333399"/>
          </a:solidFill>
          <a:ln w="2540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72" name="Picture 52" descr="TN01323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28800"/>
            <a:ext cx="11953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3" name="Picture 53" descr="BD08772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8600"/>
            <a:ext cx="144780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4" name="Picture 54" descr="HH01688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57800"/>
            <a:ext cx="852488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5" name="Picture 55" descr="HH0160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1566863" cy="131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6" name="Picture 56" descr="BS00637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400675"/>
            <a:ext cx="15240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7" name="Picture 57" descr="SO01410_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1257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8" name="Picture 58" descr="PE02232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257800"/>
            <a:ext cx="1790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9" name="Picture 59" descr="BD08777_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0" name="Picture 60" descr="HH01923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581400"/>
            <a:ext cx="137160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1" name="Picture 61" descr="HH00804_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1828800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2" name="Picture 62" descr="BD05148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81200"/>
            <a:ext cx="1524000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3" name="Picture 63" descr="BD08770_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14478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118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050" descr="Parchment"/>
          <p:cNvSpPr>
            <a:spLocks noChangeArrowheads="1"/>
          </p:cNvSpPr>
          <p:nvPr/>
        </p:nvSpPr>
        <p:spPr bwMode="auto">
          <a:xfrm>
            <a:off x="1219200" y="2362200"/>
            <a:ext cx="6705600" cy="44958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AutoShape 2051" descr="Shingle"/>
          <p:cNvSpPr>
            <a:spLocks noChangeArrowheads="1"/>
          </p:cNvSpPr>
          <p:nvPr/>
        </p:nvSpPr>
        <p:spPr bwMode="auto">
          <a:xfrm>
            <a:off x="0" y="0"/>
            <a:ext cx="9144000" cy="2362200"/>
          </a:xfrm>
          <a:prstGeom prst="flowChartExtract">
            <a:avLst/>
          </a:prstGeom>
          <a:pattFill prst="shingle">
            <a:fgClr>
              <a:srgbClr val="333333"/>
            </a:fgClr>
            <a:bgClr>
              <a:srgbClr val="FFCC99"/>
            </a:bgClr>
          </a:patt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988" name="Rectangle 2052" descr="Woven mat"/>
          <p:cNvSpPr>
            <a:spLocks noChangeArrowheads="1"/>
          </p:cNvSpPr>
          <p:nvPr/>
        </p:nvSpPr>
        <p:spPr bwMode="auto">
          <a:xfrm>
            <a:off x="5943600" y="0"/>
            <a:ext cx="849313" cy="15462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635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Line 2053"/>
          <p:cNvSpPr>
            <a:spLocks noChangeShapeType="1"/>
          </p:cNvSpPr>
          <p:nvPr/>
        </p:nvSpPr>
        <p:spPr bwMode="auto">
          <a:xfrm>
            <a:off x="7924800" y="5181600"/>
            <a:ext cx="1219200" cy="3810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990" name="Picture 2054" descr="TN01323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613" y="5562600"/>
            <a:ext cx="11953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2055" descr="BD0877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491163"/>
            <a:ext cx="14478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2056" descr="BL00300_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10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3" name="Picture 2057" descr="HH01688_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438400"/>
            <a:ext cx="852488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4" name="Picture 2058" descr="HH01602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14600"/>
            <a:ext cx="1566863" cy="131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5" name="Picture 2059" descr="BS00637_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92550"/>
            <a:ext cx="15240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6" name="Picture 2060" descr="HH00874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1524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7" name="Picture 2061" descr="SO01410_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1175"/>
            <a:ext cx="1257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8" name="Picture 2062" descr="PE02232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62400"/>
            <a:ext cx="1790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9" name="Picture 2063" descr="BD08777_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5626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0" name="Picture 2064" descr="HH01923_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494338"/>
            <a:ext cx="137160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1" name="Picture 2065" descr="HH00804_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438400"/>
            <a:ext cx="20574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2" name="Picture 2066" descr="BD08772_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152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3" name="Picture 2067" descr="BD05148_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1524000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4" name="Picture 2068" descr="BD08770_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473700"/>
            <a:ext cx="14478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05" name="Line 2069"/>
          <p:cNvSpPr>
            <a:spLocks noChangeShapeType="1"/>
          </p:cNvSpPr>
          <p:nvPr/>
        </p:nvSpPr>
        <p:spPr bwMode="auto">
          <a:xfrm>
            <a:off x="1219200" y="5334000"/>
            <a:ext cx="67056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6" name="Line 2070"/>
          <p:cNvSpPr>
            <a:spLocks noChangeShapeType="1"/>
          </p:cNvSpPr>
          <p:nvPr/>
        </p:nvSpPr>
        <p:spPr bwMode="auto">
          <a:xfrm>
            <a:off x="1219200" y="3810000"/>
            <a:ext cx="67056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7" name="Line 2071"/>
          <p:cNvSpPr>
            <a:spLocks noChangeShapeType="1"/>
          </p:cNvSpPr>
          <p:nvPr/>
        </p:nvSpPr>
        <p:spPr bwMode="auto">
          <a:xfrm>
            <a:off x="27432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8" name="Line 2072"/>
          <p:cNvSpPr>
            <a:spLocks noChangeShapeType="1"/>
          </p:cNvSpPr>
          <p:nvPr/>
        </p:nvSpPr>
        <p:spPr bwMode="auto">
          <a:xfrm>
            <a:off x="28956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9" name="Line 2073"/>
          <p:cNvSpPr>
            <a:spLocks noChangeShapeType="1"/>
          </p:cNvSpPr>
          <p:nvPr/>
        </p:nvSpPr>
        <p:spPr bwMode="auto">
          <a:xfrm>
            <a:off x="60960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0" name="Line 2074"/>
          <p:cNvSpPr>
            <a:spLocks noChangeShapeType="1"/>
          </p:cNvSpPr>
          <p:nvPr/>
        </p:nvSpPr>
        <p:spPr bwMode="auto">
          <a:xfrm>
            <a:off x="44196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1" name="Line 2075"/>
          <p:cNvSpPr>
            <a:spLocks noChangeShapeType="1"/>
          </p:cNvSpPr>
          <p:nvPr/>
        </p:nvSpPr>
        <p:spPr bwMode="auto">
          <a:xfrm>
            <a:off x="2819400" y="3810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2" name="Line 2076"/>
          <p:cNvSpPr>
            <a:spLocks noChangeShapeType="1"/>
          </p:cNvSpPr>
          <p:nvPr/>
        </p:nvSpPr>
        <p:spPr bwMode="auto">
          <a:xfrm>
            <a:off x="41148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3" name="Line 2077"/>
          <p:cNvSpPr>
            <a:spLocks noChangeShapeType="1"/>
          </p:cNvSpPr>
          <p:nvPr/>
        </p:nvSpPr>
        <p:spPr bwMode="auto">
          <a:xfrm>
            <a:off x="5715000" y="2362200"/>
            <a:ext cx="0" cy="14478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4" name="Line 2078"/>
          <p:cNvSpPr>
            <a:spLocks noChangeShapeType="1"/>
          </p:cNvSpPr>
          <p:nvPr/>
        </p:nvSpPr>
        <p:spPr bwMode="auto">
          <a:xfrm>
            <a:off x="46482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5" name="Line 2079"/>
          <p:cNvSpPr>
            <a:spLocks noChangeShapeType="1"/>
          </p:cNvSpPr>
          <p:nvPr/>
        </p:nvSpPr>
        <p:spPr bwMode="auto">
          <a:xfrm>
            <a:off x="6324600" y="5334000"/>
            <a:ext cx="0" cy="152400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2" name="WordArt 2096" descr="Narrow vertical"/>
          <p:cNvSpPr>
            <a:spLocks noChangeArrowheads="1" noChangeShapeType="1" noTextEdit="1"/>
          </p:cNvSpPr>
          <p:nvPr/>
        </p:nvSpPr>
        <p:spPr bwMode="auto">
          <a:xfrm>
            <a:off x="7019925" y="0"/>
            <a:ext cx="2124075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en-US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blurRad="63500" dist="46662" dir="2115817" algn="ctr" rotWithShape="0">
                  <a:srgbClr val="000000">
                    <a:alpha val="74998"/>
                  </a:srgbClr>
                </a:outerShdw>
              </a:effectLst>
              <a:latin typeface="Arial Black"/>
              <a:ea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252978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0000"/>
                </a:solidFill>
                <a:latin typeface="Chalkduster"/>
                <a:cs typeface="Chalkduster"/>
              </a:rPr>
              <a:t>Reflexive verbs</a:t>
            </a:r>
          </a:p>
        </p:txBody>
      </p:sp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250825" y="2116138"/>
            <a:ext cx="88931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halkduster" charset="0"/>
                <a:cs typeface="Chalkduster" charset="0"/>
              </a:rPr>
              <a:t>Yo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me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o</a:t>
            </a:r>
            <a:r>
              <a:rPr lang="en-US">
                <a:latin typeface="Chalkduster" charset="0"/>
                <a:cs typeface="Chalkduster" charset="0"/>
              </a:rPr>
              <a:t>   		Nosotros/as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nos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amos</a:t>
            </a:r>
          </a:p>
          <a:p>
            <a:pPr eaLnBrk="1" hangingPunct="1"/>
            <a:r>
              <a:rPr lang="en-US">
                <a:latin typeface="Chalkduster" charset="0"/>
                <a:cs typeface="Chalkduster" charset="0"/>
              </a:rPr>
              <a:t>Tú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te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as</a:t>
            </a:r>
            <a:r>
              <a:rPr lang="en-US">
                <a:latin typeface="Chalkduster" charset="0"/>
                <a:cs typeface="Chalkduster" charset="0"/>
              </a:rPr>
              <a:t>		Vosotros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os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áis</a:t>
            </a:r>
          </a:p>
          <a:p>
            <a:pPr eaLnBrk="1" hangingPunct="1"/>
            <a:r>
              <a:rPr lang="en-US">
                <a:latin typeface="Chalkduster" charset="0"/>
                <a:cs typeface="Chalkduster" charset="0"/>
              </a:rPr>
              <a:t>Usted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se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</a:t>
            </a:r>
            <a:r>
              <a:rPr lang="en-US">
                <a:latin typeface="Chalkduster" charset="0"/>
                <a:cs typeface="Chalkduster" charset="0"/>
              </a:rPr>
              <a:t>		Ustedes 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se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an</a:t>
            </a:r>
          </a:p>
          <a:p>
            <a:pPr eaLnBrk="1" hangingPunct="1"/>
            <a:r>
              <a:rPr lang="en-US">
                <a:latin typeface="Chalkduster" charset="0"/>
                <a:cs typeface="Chalkduster" charset="0"/>
              </a:rPr>
              <a:t>El/ella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se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</a:t>
            </a:r>
            <a:r>
              <a:rPr lang="en-US">
                <a:latin typeface="Chalkduster" charset="0"/>
                <a:cs typeface="Chalkduster" charset="0"/>
              </a:rPr>
              <a:t>		Ellos/as 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se</a:t>
            </a:r>
            <a:r>
              <a:rPr lang="en-US">
                <a:latin typeface="Chalkduster" charset="0"/>
                <a:cs typeface="Chalkduster" charset="0"/>
              </a:rPr>
              <a:t> lav</a:t>
            </a:r>
            <a:r>
              <a:rPr lang="en-US">
                <a:solidFill>
                  <a:srgbClr val="0000FF"/>
                </a:solidFill>
                <a:latin typeface="Chalkduster" charset="0"/>
                <a:cs typeface="Chalkduster" charset="0"/>
              </a:rPr>
              <a:t>an </a:t>
            </a:r>
            <a:r>
              <a:rPr lang="en-US">
                <a:latin typeface="Chalkduster" charset="0"/>
                <a:cs typeface="Chalkduster" charset="0"/>
              </a:rPr>
              <a:t>                                 					</a:t>
            </a:r>
          </a:p>
          <a:p>
            <a:pPr eaLnBrk="1" hangingPunct="1"/>
            <a:endParaRPr lang="en-US">
              <a:latin typeface="Chalkduster" charset="0"/>
              <a:cs typeface="Chalkduster" charset="0"/>
            </a:endParaRPr>
          </a:p>
        </p:txBody>
      </p:sp>
      <p:pic>
        <p:nvPicPr>
          <p:cNvPr id="3789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789363"/>
            <a:ext cx="3835400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2"/>
          <p:cNvSpPr txBox="1">
            <a:spLocks noChangeArrowheads="1"/>
          </p:cNvSpPr>
          <p:nvPr/>
        </p:nvSpPr>
        <p:spPr bwMode="auto">
          <a:xfrm>
            <a:off x="468313" y="1557338"/>
            <a:ext cx="1727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  <a:latin typeface="Chalkduster" charset="0"/>
                <a:cs typeface="Chalkduster" charset="0"/>
              </a:rPr>
              <a:t>Lavar</a:t>
            </a:r>
            <a:r>
              <a:rPr lang="en-US">
                <a:solidFill>
                  <a:srgbClr val="FF0000"/>
                </a:solidFill>
                <a:latin typeface="Chalkduster" charset="0"/>
                <a:cs typeface="Chalkduster" charset="0"/>
              </a:rPr>
              <a:t>se</a:t>
            </a:r>
          </a:p>
        </p:txBody>
      </p:sp>
    </p:spTree>
    <p:extLst>
      <p:ext uri="{BB962C8B-B14F-4D97-AF65-F5344CB8AC3E}">
        <p14:creationId xmlns:p14="http://schemas.microsoft.com/office/powerpoint/2010/main" val="183803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889" y="869000"/>
            <a:ext cx="8586893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Este fin 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voy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al campo con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familia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Nuestra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halkduster"/>
                <a:cs typeface="Chalkduster"/>
              </a:rPr>
              <a:t>r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utina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sencilla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y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(1)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nos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las</a:t>
            </a:r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8,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pero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padres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se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levantan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8,30.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(3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me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ducho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 (4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</a:t>
            </a:r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me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pongo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ropa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(5)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nos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maquillamos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mientras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mi padre (6)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se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afeita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Luego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,(7)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nos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desayunamos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salimos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almuerzo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con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amiga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Ana. Ella(8)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se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muy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siempre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(9)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se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lava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cabeza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mañana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noche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(10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</a:t>
            </a:r>
            <a:r>
              <a:rPr lang="en-US" sz="2000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nos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bañamos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(11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</a:t>
            </a:r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se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acuesta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temprano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pero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12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me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acuesto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¿Y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 ¿(13) 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te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temprano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 ¿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tu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familia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(14)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acostáis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Saludos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</a:p>
          <a:p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090" y="5080308"/>
            <a:ext cx="3810000" cy="177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1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889" y="869000"/>
            <a:ext cx="8586893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Este fin 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voy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al campo con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familia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Nuestra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halkduster"/>
                <a:cs typeface="Chalkduster"/>
              </a:rPr>
              <a:t>r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utina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sencilla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y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(1) _____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las</a:t>
            </a:r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8,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pero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padres (2)__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levantan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8,30.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(3) 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ducho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 (4)___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pongo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ropa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(5) 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maquillamos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mientras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mi padre (6) 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afeita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Luego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,(7) 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desayunamos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salimos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almuerzo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con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amiga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Ana. Ella(8) 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muy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siempre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(9) ____ lava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cabeza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mañana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Por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noche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 mi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hermana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(10)____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bañamos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(11)____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acuesta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temprano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pero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(12)____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acuesto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. ¿Y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 ¿(13)  _____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levantas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temprano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 ¿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y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tu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familia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(14) ___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acostáis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tarde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Saludos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</a:p>
          <a:p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sz="2000" dirty="0">
              <a:latin typeface="Chalkduster"/>
              <a:cs typeface="Chalkduster"/>
            </a:endParaRPr>
          </a:p>
          <a:p>
            <a:endParaRPr lang="en-US" sz="2000" dirty="0" smtClean="0"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090" y="5080308"/>
            <a:ext cx="3810000" cy="177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1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558"/>
            <a:ext cx="8229600" cy="5859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halkduster"/>
                <a:cs typeface="Chalkduster"/>
              </a:rPr>
              <a:t>The verb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deber</a:t>
            </a:r>
            <a:r>
              <a:rPr lang="en-US" sz="2400" dirty="0" smtClean="0">
                <a:latin typeface="Chalkduster"/>
                <a:cs typeface="Chalkduster"/>
              </a:rPr>
              <a:t> means you should or ought </a:t>
            </a:r>
            <a:r>
              <a:rPr lang="en-US" sz="2400" dirty="0" err="1" smtClean="0">
                <a:latin typeface="Chalkduster"/>
                <a:cs typeface="Chalkduster"/>
              </a:rPr>
              <a:t>to.The</a:t>
            </a:r>
            <a:r>
              <a:rPr lang="en-US" sz="2400" dirty="0" smtClean="0">
                <a:latin typeface="Chalkduster"/>
                <a:cs typeface="Chalkduster"/>
              </a:rPr>
              <a:t> verb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deber</a:t>
            </a:r>
            <a:r>
              <a:rPr lang="en-US" sz="2400" dirty="0" smtClean="0">
                <a:latin typeface="Chalkduster"/>
                <a:cs typeface="Chalkduster"/>
              </a:rPr>
              <a:t> conjugates as a regular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er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latin typeface="Chalkduster"/>
                <a:cs typeface="Chalkduster"/>
              </a:rPr>
              <a:t>verb: 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Deber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+ </a:t>
            </a:r>
            <a:r>
              <a:rPr lang="en-US" sz="2400" dirty="0" smtClean="0">
                <a:solidFill>
                  <a:srgbClr val="FF57C6"/>
                </a:solidFill>
                <a:latin typeface="Chalkduster"/>
                <a:cs typeface="Chalkduster"/>
              </a:rPr>
              <a:t>infinitive</a:t>
            </a:r>
          </a:p>
          <a:p>
            <a:pPr marL="0" indent="0">
              <a:buNone/>
            </a:pPr>
            <a:endParaRPr lang="en-US" sz="24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o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barrer</a:t>
            </a:r>
            <a:r>
              <a:rPr lang="en-US" sz="2400" dirty="0" smtClean="0">
                <a:solidFill>
                  <a:srgbClr val="FF57C6"/>
                </a:solidFill>
                <a:latin typeface="Chalkduster"/>
                <a:cs typeface="Chalkduster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		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 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limpiar</a:t>
            </a:r>
            <a:r>
              <a:rPr lang="en-US" sz="2400" dirty="0" smtClean="0">
                <a:solidFill>
                  <a:srgbClr val="FF57C6"/>
                </a:solidFill>
                <a:latin typeface="Chalkduster"/>
                <a:cs typeface="Chalkduster"/>
              </a:rPr>
              <a:t>		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Usted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/ el/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ella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lavar</a:t>
            </a:r>
            <a:endParaRPr lang="en-US" sz="2400" dirty="0" smtClean="0">
              <a:solidFill>
                <a:srgbClr val="FF57C6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Nosotros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emos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ayudar</a:t>
            </a:r>
            <a:endParaRPr lang="en-US" sz="2400" dirty="0" smtClean="0">
              <a:solidFill>
                <a:srgbClr val="FF57C6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Vosotros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éis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 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planchar</a:t>
            </a:r>
            <a:endParaRPr lang="en-US" sz="2400" dirty="0" smtClean="0">
              <a:solidFill>
                <a:srgbClr val="FF57C6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Ustedes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/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ellos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deb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en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sacar</a:t>
            </a:r>
            <a:r>
              <a:rPr lang="en-US" sz="2400" dirty="0" smtClean="0">
                <a:solidFill>
                  <a:srgbClr val="FF57C6"/>
                </a:solidFill>
                <a:latin typeface="Chalkduster"/>
                <a:cs typeface="Chalkduster"/>
              </a:rPr>
              <a:t> la </a:t>
            </a:r>
            <a:r>
              <a:rPr lang="en-US" sz="24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basura</a:t>
            </a:r>
            <a:endParaRPr lang="en-US" sz="2400" dirty="0" smtClean="0">
              <a:solidFill>
                <a:srgbClr val="FF57C6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400" dirty="0">
              <a:solidFill>
                <a:srgbClr val="FF57C6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¿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Debes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hacer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los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deberes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?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Si,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debo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hacer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los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deberes</a:t>
            </a:r>
            <a:endParaRPr lang="en-US" sz="24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784" y="6397403"/>
            <a:ext cx="367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Book page 210, activity 13</a:t>
            </a:r>
            <a:endParaRPr lang="en-US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89293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520"/>
            <a:ext cx="8229600" cy="590664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Traduce </a:t>
            </a:r>
            <a:r>
              <a:rPr lang="en-US" dirty="0" err="1" smtClean="0">
                <a:solidFill>
                  <a:srgbClr val="FF6600"/>
                </a:solidFill>
                <a:latin typeface="Chalkduster"/>
                <a:cs typeface="Chalkduster"/>
              </a:rPr>
              <a:t>las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FF6600"/>
                </a:solidFill>
                <a:latin typeface="Chalkduster"/>
                <a:cs typeface="Chalkduster"/>
              </a:rPr>
              <a:t>siguientes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FF6600"/>
                </a:solidFill>
                <a:latin typeface="Chalkduster"/>
                <a:cs typeface="Chalkduster"/>
              </a:rPr>
              <a:t>frases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I should wash the car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Ana y Elena should do their homework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Victor should take the trash out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¿Should you iron the t-shirt?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I should vacuum my room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We should dust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Yazmina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and I should move the furniture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You (all) should put the table</a:t>
            </a: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57358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718" y="214662"/>
            <a:ext cx="8229600" cy="177447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When you want to say that an action is happening now, use the 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present progressive</a:t>
            </a:r>
            <a:endParaRPr lang="en-US" sz="28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99" y="2253950"/>
            <a:ext cx="9018801" cy="3872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halkduster"/>
                <a:cs typeface="Chalkduster"/>
              </a:rPr>
              <a:t>To form this tense use: 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estar</a:t>
            </a:r>
            <a:r>
              <a:rPr lang="en-US" sz="2400" dirty="0" smtClean="0">
                <a:latin typeface="Chalkduster"/>
                <a:cs typeface="Chalkduster"/>
              </a:rPr>
              <a:t> +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present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particicle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:</a:t>
            </a:r>
          </a:p>
          <a:p>
            <a:pPr marL="0" indent="0" algn="ctr">
              <a:buNone/>
            </a:pPr>
            <a:r>
              <a:rPr lang="en-US" sz="2400" dirty="0" smtClean="0">
                <a:latin typeface="Chalkduster"/>
                <a:cs typeface="Chalkduster"/>
              </a:rPr>
              <a:t>																				-</a:t>
            </a:r>
            <a:r>
              <a:rPr lang="en-US" sz="2400" dirty="0" err="1" smtClean="0">
                <a:latin typeface="Chalkduster"/>
                <a:cs typeface="Chalkduster"/>
              </a:rPr>
              <a:t>ar</a:t>
            </a:r>
            <a:r>
              <a:rPr lang="en-US" sz="2400" dirty="0" smtClean="0">
                <a:latin typeface="Chalkduster"/>
                <a:cs typeface="Chalkduster"/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ando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sz="2400" dirty="0" smtClean="0">
                <a:latin typeface="Chalkduster"/>
                <a:cs typeface="Chalkduster"/>
              </a:rPr>
              <a:t>																				-</a:t>
            </a:r>
            <a:r>
              <a:rPr lang="en-US" sz="2400" dirty="0" err="1" smtClean="0">
                <a:latin typeface="Chalkduster"/>
                <a:cs typeface="Chalkduster"/>
              </a:rPr>
              <a:t>er</a:t>
            </a:r>
            <a:r>
              <a:rPr lang="en-US" sz="2400" dirty="0" smtClean="0">
                <a:latin typeface="Chalkduster"/>
                <a:cs typeface="Chalkduster"/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iendo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sz="2400" dirty="0" smtClean="0">
                <a:latin typeface="Chalkduster"/>
                <a:cs typeface="Chalkduster"/>
              </a:rPr>
              <a:t>																				-</a:t>
            </a:r>
            <a:r>
              <a:rPr lang="en-US" sz="2400" dirty="0" err="1" smtClean="0">
                <a:latin typeface="Chalkduster"/>
                <a:cs typeface="Chalkduster"/>
              </a:rPr>
              <a:t>ir</a:t>
            </a:r>
            <a:r>
              <a:rPr lang="en-US" sz="2400" dirty="0" smtClean="0">
                <a:latin typeface="Chalkduster"/>
                <a:cs typeface="Chalkduster"/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iendo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estoy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cant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ando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I’m singing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María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está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com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iendo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María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>
                <a:solidFill>
                  <a:srgbClr val="008000"/>
                </a:solidFill>
                <a:latin typeface="Chalkduster"/>
                <a:cs typeface="Chalkduster"/>
              </a:rPr>
              <a:t>i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s eating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Los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chicos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están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escrib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iendo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The boys are writing</a:t>
            </a:r>
            <a:endParaRPr lang="en-US" sz="24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491" y="2880046"/>
            <a:ext cx="1711488" cy="11806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827" y="1073309"/>
            <a:ext cx="1338748" cy="91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2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halkduster"/>
                <a:cs typeface="Chalkduster"/>
              </a:rPr>
              <a:t>¡</a:t>
            </a:r>
            <a:r>
              <a:rPr lang="en-US" sz="32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Cuidado</a:t>
            </a:r>
            <a:r>
              <a:rPr lang="en-US" sz="3200" dirty="0" smtClean="0">
                <a:solidFill>
                  <a:srgbClr val="FF0000"/>
                </a:solidFill>
                <a:latin typeface="Chalkduster"/>
                <a:cs typeface="Chalkduster"/>
              </a:rPr>
              <a:t>!</a:t>
            </a:r>
            <a:endParaRPr lang="en-US" sz="32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674"/>
            <a:ext cx="8229600" cy="4934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When the stem of an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–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er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or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-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verb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ends in a vowel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, change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-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iendo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to-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yendo</a:t>
            </a:r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Le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er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&gt; le +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iendo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&gt;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  &gt; o +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iendo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&gt;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Cre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&gt;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cre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+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iendo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&gt;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cre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229" y="274638"/>
            <a:ext cx="1796475" cy="1703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491766"/>
            <a:ext cx="1573931" cy="120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48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880"/>
            <a:ext cx="8229600" cy="58752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Other irregular forms!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E &gt; I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stem changing verbs have a vowel change in them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i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rvir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i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rv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guir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i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 </a:t>
            </a:r>
          </a:p>
          <a:p>
            <a:pPr marL="0" indent="0">
              <a:buNone/>
            </a:pP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Some other verbs also have a vowel change in them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i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o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rmir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d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u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rm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e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</a:t>
            </a:r>
            <a:r>
              <a:rPr lang="en-US" sz="2800" dirty="0" err="1" smtClean="0">
                <a:solidFill>
                  <a:srgbClr val="FF57C6"/>
                </a:solidFill>
                <a:latin typeface="Chalkduster"/>
                <a:cs typeface="Chalkduster"/>
              </a:rPr>
              <a:t>i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iendo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827" y="157480"/>
            <a:ext cx="1338748" cy="9158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525" y="4962931"/>
            <a:ext cx="1796475" cy="170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1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576</Words>
  <Application>Microsoft Macintosh PowerPoint</Application>
  <PresentationFormat>On-screen Show (4:3)</PresentationFormat>
  <Paragraphs>106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Lunes 20 de mayo</vt:lpstr>
      <vt:lpstr>Reflexive verbs</vt:lpstr>
      <vt:lpstr>PowerPoint Presentation</vt:lpstr>
      <vt:lpstr>PowerPoint Presentation</vt:lpstr>
      <vt:lpstr>PowerPoint Presentation</vt:lpstr>
      <vt:lpstr>PowerPoint Presentation</vt:lpstr>
      <vt:lpstr>When you want to say that an action is happening now, use the  present progressive</vt:lpstr>
      <vt:lpstr>¡Cuidado!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Viernes 17 de mayo</dc:title>
  <dc:creator>ACS User</dc:creator>
  <cp:lastModifiedBy>ACS User</cp:lastModifiedBy>
  <cp:revision>12</cp:revision>
  <dcterms:created xsi:type="dcterms:W3CDTF">2013-05-16T14:53:07Z</dcterms:created>
  <dcterms:modified xsi:type="dcterms:W3CDTF">2013-05-20T14:07:09Z</dcterms:modified>
</cp:coreProperties>
</file>